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1"/>
  </p:normalViewPr>
  <p:slideViewPr>
    <p:cSldViewPr snapToGrid="0">
      <p:cViewPr varScale="1">
        <p:scale>
          <a:sx n="141" d="100"/>
          <a:sy n="141" d="100"/>
        </p:scale>
        <p:origin x="138" y="3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efa8e564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fa8e564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i="1">
                <a:solidFill>
                  <a:schemeClr val="dk1"/>
                </a:solidFill>
              </a:rPr>
              <a:t>Chingari</a:t>
            </a:r>
            <a:r>
              <a:rPr lang="en" sz="1000">
                <a:solidFill>
                  <a:schemeClr val="dk1"/>
                </a:solidFill>
              </a:rPr>
              <a:t>, </a:t>
            </a:r>
            <a:r>
              <a:rPr lang="en" sz="1000" i="1">
                <a:solidFill>
                  <a:schemeClr val="dk1"/>
                </a:solidFill>
              </a:rPr>
              <a:t>YouTube </a:t>
            </a:r>
            <a:r>
              <a:rPr lang="en" sz="1000">
                <a:solidFill>
                  <a:schemeClr val="dk1"/>
                </a:solidFill>
              </a:rPr>
              <a:t>(Karachi: K.Z. Productions, 1964), https://www.youtube.com/watch?v=yjg_gvi6vMo.</a:t>
            </a:r>
            <a:endParaRPr sz="1000">
              <a:solidFill>
                <a:schemeClr val="dk1"/>
              </a:solidFill>
            </a:endParaRPr>
          </a:p>
          <a:p>
            <a:pPr marL="0" lvl="0" indent="0" algn="l" rtl="0">
              <a:spcBef>
                <a:spcPts val="0"/>
              </a:spcBef>
              <a:spcAft>
                <a:spcPts val="0"/>
              </a:spcAft>
              <a:buNone/>
            </a:pPr>
            <a:endParaRPr sz="1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efa8e5648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efa8e5648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dirty="0"/>
              <a:t>Top left: </a:t>
            </a:r>
            <a:r>
              <a:rPr lang="en" sz="1000" dirty="0">
                <a:solidFill>
                  <a:schemeClr val="dk1"/>
                </a:solidFill>
              </a:rPr>
              <a:t>Lido, “</a:t>
            </a:r>
            <a:r>
              <a:rPr lang="en" sz="1000" i="1" dirty="0">
                <a:solidFill>
                  <a:schemeClr val="dk1"/>
                </a:solidFill>
              </a:rPr>
              <a:t>GRAND GALA OPENING TONIGHT</a:t>
            </a:r>
            <a:r>
              <a:rPr lang="en" sz="1000" dirty="0">
                <a:solidFill>
                  <a:schemeClr val="dk1"/>
                </a:solidFill>
              </a:rPr>
              <a:t>: AMAL Belly Dance from Lebanon At your </a:t>
            </a:r>
            <a:r>
              <a:rPr lang="en" sz="1000" dirty="0" err="1">
                <a:solidFill>
                  <a:schemeClr val="dk1"/>
                </a:solidFill>
              </a:rPr>
              <a:t>Favourite</a:t>
            </a:r>
            <a:r>
              <a:rPr lang="en" sz="1000" dirty="0">
                <a:solidFill>
                  <a:schemeClr val="dk1"/>
                </a:solidFill>
              </a:rPr>
              <a:t> Night Club,” advertisement, </a:t>
            </a:r>
            <a:r>
              <a:rPr lang="en" sz="1000" i="1" dirty="0">
                <a:solidFill>
                  <a:schemeClr val="dk1"/>
                </a:solidFill>
              </a:rPr>
              <a:t>Dawn</a:t>
            </a:r>
            <a:r>
              <a:rPr lang="en" sz="1000" dirty="0">
                <a:solidFill>
                  <a:schemeClr val="dk1"/>
                </a:solidFill>
              </a:rPr>
              <a:t>, March 2, 1968.</a:t>
            </a:r>
            <a:endParaRPr sz="1000" dirty="0">
              <a:solidFill>
                <a:schemeClr val="dk1"/>
              </a:solidFill>
            </a:endParaRPr>
          </a:p>
          <a:p>
            <a:pPr marL="0" lvl="0" indent="0" algn="l" rtl="0">
              <a:spcBef>
                <a:spcPts val="0"/>
              </a:spcBef>
              <a:spcAft>
                <a:spcPts val="0"/>
              </a:spcAft>
              <a:buNone/>
            </a:pPr>
            <a:r>
              <a:rPr lang="en" sz="1000" dirty="0">
                <a:solidFill>
                  <a:schemeClr val="dk1"/>
                </a:solidFill>
              </a:rPr>
              <a:t>Bottom left: 007, “007 Proudly presents,” advertisement, </a:t>
            </a:r>
            <a:r>
              <a:rPr lang="en" sz="1000" i="1" dirty="0">
                <a:solidFill>
                  <a:schemeClr val="dk1"/>
                </a:solidFill>
              </a:rPr>
              <a:t>Dawn</a:t>
            </a:r>
            <a:r>
              <a:rPr lang="en" sz="1000" dirty="0">
                <a:solidFill>
                  <a:schemeClr val="dk1"/>
                </a:solidFill>
              </a:rPr>
              <a:t>, March 9, 1968.</a:t>
            </a:r>
            <a:endParaRPr sz="1000" dirty="0">
              <a:solidFill>
                <a:schemeClr val="dk1"/>
              </a:solidFill>
            </a:endParaRPr>
          </a:p>
          <a:p>
            <a:pPr marL="0" lvl="0" indent="0" algn="l" rtl="0">
              <a:spcBef>
                <a:spcPts val="0"/>
              </a:spcBef>
              <a:spcAft>
                <a:spcPts val="0"/>
              </a:spcAft>
              <a:buNone/>
            </a:pPr>
            <a:r>
              <a:rPr lang="en" sz="1000" dirty="0">
                <a:solidFill>
                  <a:schemeClr val="dk1"/>
                </a:solidFill>
              </a:rPr>
              <a:t>Bottom </a:t>
            </a:r>
            <a:r>
              <a:rPr lang="en" sz="1000" dirty="0" err="1">
                <a:solidFill>
                  <a:schemeClr val="dk1"/>
                </a:solidFill>
              </a:rPr>
              <a:t>centre</a:t>
            </a:r>
            <a:r>
              <a:rPr lang="en" sz="1000" dirty="0">
                <a:solidFill>
                  <a:schemeClr val="dk1"/>
                </a:solidFill>
              </a:rPr>
              <a:t>: Penthouse Nightclub, “YOU HAVE NEVER SEEN ANY THING LIKE THIS FOR A LONG TIME,” advertisement. </a:t>
            </a:r>
            <a:r>
              <a:rPr lang="en" sz="1000" i="1" dirty="0">
                <a:solidFill>
                  <a:schemeClr val="dk1"/>
                </a:solidFill>
              </a:rPr>
              <a:t>Dawn</a:t>
            </a:r>
            <a:r>
              <a:rPr lang="en" sz="1000" dirty="0">
                <a:solidFill>
                  <a:schemeClr val="dk1"/>
                </a:solidFill>
              </a:rPr>
              <a:t>, November 17, 1973.</a:t>
            </a:r>
            <a:endParaRPr sz="1000" dirty="0">
              <a:solidFill>
                <a:schemeClr val="dk1"/>
              </a:solidFill>
            </a:endParaRPr>
          </a:p>
          <a:p>
            <a:pPr marL="0" lvl="0" indent="0" algn="l" rtl="0">
              <a:spcBef>
                <a:spcPts val="0"/>
              </a:spcBef>
              <a:spcAft>
                <a:spcPts val="0"/>
              </a:spcAft>
              <a:buNone/>
            </a:pPr>
            <a:r>
              <a:rPr lang="en" sz="1000" dirty="0">
                <a:solidFill>
                  <a:schemeClr val="dk1"/>
                </a:solidFill>
              </a:rPr>
              <a:t>Right: Section of a page, </a:t>
            </a:r>
            <a:r>
              <a:rPr lang="en" sz="1000" i="1" dirty="0">
                <a:solidFill>
                  <a:schemeClr val="dk1"/>
                </a:solidFill>
              </a:rPr>
              <a:t>Dawn</a:t>
            </a:r>
            <a:r>
              <a:rPr lang="en" sz="1000" dirty="0">
                <a:solidFill>
                  <a:schemeClr val="dk1"/>
                </a:solidFill>
              </a:rPr>
              <a:t>, December 24, 1973.</a:t>
            </a:r>
            <a:endParaRPr sz="1000" dirty="0">
              <a:solidFill>
                <a:schemeClr val="dk1"/>
              </a:solidFill>
            </a:endParaRPr>
          </a:p>
          <a:p>
            <a:pPr marL="0" lvl="0" indent="0" algn="l" rtl="0">
              <a:spcBef>
                <a:spcPts val="0"/>
              </a:spcBef>
              <a:spcAft>
                <a:spcPts val="0"/>
              </a:spcAft>
              <a:buNone/>
            </a:pPr>
            <a:endParaRPr sz="1000" dirty="0">
              <a:solidFill>
                <a:schemeClr val="dk1"/>
              </a:solidFill>
            </a:endParaRPr>
          </a:p>
          <a:p>
            <a:pPr marL="0" lvl="0" indent="0" algn="l" rtl="0">
              <a:spcBef>
                <a:spcPts val="0"/>
              </a:spcBef>
              <a:spcAft>
                <a:spcPts val="0"/>
              </a:spcAft>
              <a:buNone/>
            </a:pPr>
            <a:endParaRPr sz="10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ee603d6c9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ee603d6c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Arif Mahmood, photographer, Marzi Kanga portrait, photograph, in Tapu Javeri, Arif Mahmood, and Aesha Arif, </a:t>
            </a:r>
            <a:r>
              <a:rPr lang="en" sz="1000" i="1">
                <a:solidFill>
                  <a:schemeClr val="dk1"/>
                </a:solidFill>
              </a:rPr>
              <a:t>Dou Rukh</a:t>
            </a:r>
            <a:r>
              <a:rPr lang="en" sz="1000">
                <a:solidFill>
                  <a:schemeClr val="dk1"/>
                </a:solidFill>
              </a:rPr>
              <a:t> (Karachi: Markings, 2011).</a:t>
            </a:r>
            <a:endParaRPr sz="1000">
              <a:solidFill>
                <a:schemeClr val="dk1"/>
              </a:solidFill>
            </a:endParaRPr>
          </a:p>
          <a:p>
            <a:pPr marL="457200" lvl="0" indent="0" algn="l" rtl="0">
              <a:spcBef>
                <a:spcPts val="0"/>
              </a:spcBef>
              <a:spcAft>
                <a:spcPts val="0"/>
              </a:spcAft>
              <a:buNone/>
            </a:pP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ee603d6c93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ee603d6c93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Marzi Kanga and Saqib Malik, “The Princess and the Showgirl—In Conversation with Marzi.” Other.</a:t>
            </a:r>
            <a:r>
              <a:rPr lang="en" sz="1000" i="1">
                <a:solidFill>
                  <a:schemeClr val="dk1"/>
                </a:solidFill>
              </a:rPr>
              <a:t> Pakistan's Radioactive Decade: An Informal Cultural History of the 1970s</a:t>
            </a:r>
            <a:r>
              <a:rPr lang="en" sz="1000">
                <a:solidFill>
                  <a:schemeClr val="dk1"/>
                </a:solidFill>
              </a:rPr>
              <a:t>, eds John McCarry, Niilofur Farrukh, and Amin Gulgee (Karachi: Oxford University Press, 2019), 159.</a:t>
            </a:r>
            <a:endParaRPr sz="10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ee603d6c9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ee603d6c9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ee603d6c9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ee603d6c9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HWZwBJmfJ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62450" y="744575"/>
            <a:ext cx="8219100" cy="2019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4000">
                <a:solidFill>
                  <a:srgbClr val="F4CCCC"/>
                </a:solidFill>
                <a:latin typeface="Calibri"/>
                <a:ea typeface="Calibri"/>
                <a:cs typeface="Calibri"/>
                <a:sym typeface="Calibri"/>
              </a:rPr>
              <a:t>Exploring Karachi’s Cabaret Dancers, 1960s/1970s</a:t>
            </a:r>
            <a:endParaRPr sz="4000">
              <a:solidFill>
                <a:srgbClr val="F4CCCC"/>
              </a:solidFill>
              <a:latin typeface="Calibri"/>
              <a:ea typeface="Calibri"/>
              <a:cs typeface="Calibri"/>
              <a:sym typeface="Calibri"/>
            </a:endParaRPr>
          </a:p>
        </p:txBody>
      </p:sp>
      <p:sp>
        <p:nvSpPr>
          <p:cNvPr id="55" name="Google Shape;55;p13"/>
          <p:cNvSpPr txBox="1">
            <a:spLocks noGrp="1"/>
          </p:cNvSpPr>
          <p:nvPr>
            <p:ph type="subTitle" idx="1"/>
          </p:nvPr>
        </p:nvSpPr>
        <p:spPr>
          <a:xfrm>
            <a:off x="2067775" y="3062725"/>
            <a:ext cx="5091600" cy="792600"/>
          </a:xfrm>
          <a:prstGeom prst="rect">
            <a:avLst/>
          </a:prstGeom>
          <a:ln>
            <a:noFill/>
          </a:ln>
        </p:spPr>
        <p:txBody>
          <a:bodyPr spcFirstLastPara="1" wrap="square" lIns="91425" tIns="91425" rIns="91425" bIns="91425" anchor="ctr" anchorCtr="0">
            <a:normAutofit/>
          </a:bodyPr>
          <a:lstStyle/>
          <a:p>
            <a:pPr marL="0" lvl="0" indent="0" algn="ctr" rtl="0">
              <a:spcBef>
                <a:spcPts val="0"/>
              </a:spcBef>
              <a:spcAft>
                <a:spcPts val="0"/>
              </a:spcAft>
              <a:buNone/>
            </a:pPr>
            <a:r>
              <a:rPr lang="en" sz="2200" dirty="0">
                <a:solidFill>
                  <a:srgbClr val="E6B8AF"/>
                </a:solidFill>
                <a:latin typeface="Calibri"/>
                <a:ea typeface="Calibri"/>
                <a:cs typeface="Calibri"/>
                <a:sym typeface="Calibri"/>
              </a:rPr>
              <a:t>The case of Marzi Kanga</a:t>
            </a:r>
            <a:endParaRPr sz="2200" dirty="0">
              <a:solidFill>
                <a:srgbClr val="E6B8A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title="Screenshot 2026-06-27 at 21.57.24.png"/>
          <p:cNvPicPr preferRelativeResize="0"/>
          <p:nvPr/>
        </p:nvPicPr>
        <p:blipFill>
          <a:blip r:embed="rId3">
            <a:alphaModFix/>
          </a:blip>
          <a:stretch>
            <a:fillRect/>
          </a:stretch>
        </p:blipFill>
        <p:spPr>
          <a:xfrm>
            <a:off x="3023775" y="1694725"/>
            <a:ext cx="2867876" cy="2044482"/>
          </a:xfrm>
          <a:prstGeom prst="rect">
            <a:avLst/>
          </a:prstGeom>
          <a:noFill/>
          <a:ln>
            <a:noFill/>
          </a:ln>
        </p:spPr>
      </p:pic>
      <p:pic>
        <p:nvPicPr>
          <p:cNvPr id="61" name="Google Shape;61;p14" title="Screenshot 2026-06-27 at 21.58.59.png"/>
          <p:cNvPicPr preferRelativeResize="0"/>
          <p:nvPr/>
        </p:nvPicPr>
        <p:blipFill rotWithShape="1">
          <a:blip r:embed="rId4">
            <a:alphaModFix/>
          </a:blip>
          <a:srcRect l="11161" t="10986" r="25387" b="5283"/>
          <a:stretch/>
        </p:blipFill>
        <p:spPr>
          <a:xfrm>
            <a:off x="0" y="1274250"/>
            <a:ext cx="3023775" cy="2594976"/>
          </a:xfrm>
          <a:prstGeom prst="rect">
            <a:avLst/>
          </a:prstGeom>
          <a:noFill/>
          <a:ln>
            <a:noFill/>
          </a:ln>
        </p:spPr>
      </p:pic>
      <p:pic>
        <p:nvPicPr>
          <p:cNvPr id="62" name="Google Shape;62;p14" title="Screenshot 2026-06-27 at 21.57.36.png"/>
          <p:cNvPicPr preferRelativeResize="0"/>
          <p:nvPr/>
        </p:nvPicPr>
        <p:blipFill>
          <a:blip r:embed="rId5">
            <a:alphaModFix/>
          </a:blip>
          <a:stretch>
            <a:fillRect/>
          </a:stretch>
        </p:blipFill>
        <p:spPr>
          <a:xfrm>
            <a:off x="5891650" y="1694725"/>
            <a:ext cx="3252352" cy="2312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l="3891" t="1617" r="2362" b="1003"/>
          <a:stretch/>
        </p:blipFill>
        <p:spPr>
          <a:xfrm>
            <a:off x="5202750" y="12"/>
            <a:ext cx="2315647" cy="5143500"/>
          </a:xfrm>
          <a:prstGeom prst="rect">
            <a:avLst/>
          </a:prstGeom>
          <a:noFill/>
          <a:ln>
            <a:noFill/>
          </a:ln>
        </p:spPr>
      </p:pic>
      <p:pic>
        <p:nvPicPr>
          <p:cNvPr id="68" name="Google Shape;68;p15"/>
          <p:cNvPicPr preferRelativeResize="0"/>
          <p:nvPr/>
        </p:nvPicPr>
        <p:blipFill>
          <a:blip r:embed="rId4">
            <a:alphaModFix/>
          </a:blip>
          <a:stretch>
            <a:fillRect/>
          </a:stretch>
        </p:blipFill>
        <p:spPr>
          <a:xfrm>
            <a:off x="1459427" y="-12"/>
            <a:ext cx="3743325" cy="3286125"/>
          </a:xfrm>
          <a:prstGeom prst="rect">
            <a:avLst/>
          </a:prstGeom>
          <a:noFill/>
          <a:ln>
            <a:noFill/>
          </a:ln>
        </p:spPr>
      </p:pic>
      <p:pic>
        <p:nvPicPr>
          <p:cNvPr id="69" name="Google Shape;69;p15"/>
          <p:cNvPicPr preferRelativeResize="0"/>
          <p:nvPr/>
        </p:nvPicPr>
        <p:blipFill>
          <a:blip r:embed="rId5">
            <a:alphaModFix/>
          </a:blip>
          <a:stretch>
            <a:fillRect/>
          </a:stretch>
        </p:blipFill>
        <p:spPr>
          <a:xfrm>
            <a:off x="3854080" y="3286125"/>
            <a:ext cx="1348669" cy="1857400"/>
          </a:xfrm>
          <a:prstGeom prst="rect">
            <a:avLst/>
          </a:prstGeom>
          <a:noFill/>
          <a:ln>
            <a:noFill/>
          </a:ln>
        </p:spPr>
      </p:pic>
      <p:pic>
        <p:nvPicPr>
          <p:cNvPr id="70" name="Google Shape;70;p15"/>
          <p:cNvPicPr preferRelativeResize="0"/>
          <p:nvPr/>
        </p:nvPicPr>
        <p:blipFill>
          <a:blip r:embed="rId6">
            <a:alphaModFix/>
          </a:blip>
          <a:stretch>
            <a:fillRect/>
          </a:stretch>
        </p:blipFill>
        <p:spPr>
          <a:xfrm>
            <a:off x="1374349" y="3286125"/>
            <a:ext cx="2479726" cy="185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6" name="Google Shape;76;p16" title="dou rukh.png"/>
          <p:cNvPicPr preferRelativeResize="0"/>
          <p:nvPr/>
        </p:nvPicPr>
        <p:blipFill>
          <a:blip r:embed="rId3">
            <a:alphaModFix/>
          </a:blip>
          <a:stretch>
            <a:fillRect/>
          </a:stretch>
        </p:blipFill>
        <p:spPr>
          <a:xfrm>
            <a:off x="1143000" y="0"/>
            <a:ext cx="68580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1" name="Google Shape;81;p17" title="marzi camara.jpeg"/>
          <p:cNvPicPr preferRelativeResize="0"/>
          <p:nvPr/>
        </p:nvPicPr>
        <p:blipFill rotWithShape="1">
          <a:blip r:embed="rId3">
            <a:alphaModFix/>
          </a:blip>
          <a:srcRect l="5731" t="1592" r="6373" b="1948"/>
          <a:stretch/>
        </p:blipFill>
        <p:spPr>
          <a:xfrm>
            <a:off x="3369645" y="571350"/>
            <a:ext cx="2432955" cy="4000824"/>
          </a:xfrm>
          <a:prstGeom prst="rect">
            <a:avLst/>
          </a:prstGeom>
          <a:noFill/>
          <a:ln>
            <a:noFill/>
          </a:ln>
        </p:spPr>
      </p:pic>
      <p:pic>
        <p:nvPicPr>
          <p:cNvPr id="82" name="Google Shape;82;p17" title="marzi feather boa.png"/>
          <p:cNvPicPr preferRelativeResize="0"/>
          <p:nvPr/>
        </p:nvPicPr>
        <p:blipFill rotWithShape="1">
          <a:blip r:embed="rId4">
            <a:alphaModFix/>
          </a:blip>
          <a:srcRect l="2001" r="3149" b="3269"/>
          <a:stretch/>
        </p:blipFill>
        <p:spPr>
          <a:xfrm>
            <a:off x="6605514" y="571337"/>
            <a:ext cx="2538487" cy="4000827"/>
          </a:xfrm>
          <a:prstGeom prst="rect">
            <a:avLst/>
          </a:prstGeom>
          <a:noFill/>
          <a:ln>
            <a:noFill/>
          </a:ln>
        </p:spPr>
      </p:pic>
      <p:pic>
        <p:nvPicPr>
          <p:cNvPr id="83" name="Google Shape;83;p17" title="marzi 2.jpeg"/>
          <p:cNvPicPr preferRelativeResize="0"/>
          <p:nvPr/>
        </p:nvPicPr>
        <p:blipFill rotWithShape="1">
          <a:blip r:embed="rId5">
            <a:alphaModFix/>
          </a:blip>
          <a:srcRect l="8116" t="7409" r="17151" b="5225"/>
          <a:stretch/>
        </p:blipFill>
        <p:spPr>
          <a:xfrm>
            <a:off x="0" y="571338"/>
            <a:ext cx="2566725" cy="40008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body" idx="1"/>
          </p:nvPr>
        </p:nvSpPr>
        <p:spPr>
          <a:xfrm>
            <a:off x="311700" y="1275750"/>
            <a:ext cx="8520600" cy="25920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endParaRPr sz="4000">
              <a:solidFill>
                <a:srgbClr val="F4CCCC"/>
              </a:solidFill>
              <a:latin typeface="Calibri"/>
              <a:ea typeface="Calibri"/>
              <a:cs typeface="Calibri"/>
              <a:sym typeface="Calibri"/>
            </a:endParaRPr>
          </a:p>
          <a:p>
            <a:pPr marL="0" lvl="0" indent="0" algn="ctr" rtl="0">
              <a:spcBef>
                <a:spcPts val="1200"/>
              </a:spcBef>
              <a:spcAft>
                <a:spcPts val="0"/>
              </a:spcAft>
              <a:buNone/>
            </a:pPr>
            <a:r>
              <a:rPr lang="en" sz="4000">
                <a:solidFill>
                  <a:srgbClr val="F4CCCC"/>
                </a:solidFill>
                <a:latin typeface="Calibri"/>
                <a:ea typeface="Calibri"/>
                <a:cs typeface="Calibri"/>
                <a:sym typeface="Calibri"/>
              </a:rPr>
              <a:t>Thank you!</a:t>
            </a:r>
            <a:endParaRPr sz="4000">
              <a:solidFill>
                <a:srgbClr val="F4CCCC"/>
              </a:solidFill>
              <a:latin typeface="Calibri"/>
              <a:ea typeface="Calibri"/>
              <a:cs typeface="Calibri"/>
              <a:sym typeface="Calibri"/>
            </a:endParaRPr>
          </a:p>
          <a:p>
            <a:pPr marL="0" lvl="0" indent="0" algn="ctr" rtl="0">
              <a:spcBef>
                <a:spcPts val="1200"/>
              </a:spcBef>
              <a:spcAft>
                <a:spcPts val="1200"/>
              </a:spcAft>
              <a:buNone/>
            </a:pPr>
            <a:endParaRPr sz="4000">
              <a:solidFill>
                <a:srgbClr val="F4CCCC"/>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67600" y="301650"/>
            <a:ext cx="8520600" cy="45402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rgbClr val="F4CCCC"/>
                </a:solidFill>
                <a:latin typeface="Calibri"/>
                <a:ea typeface="Calibri"/>
                <a:cs typeface="Calibri"/>
                <a:sym typeface="Calibri"/>
              </a:rPr>
              <a:t>References</a:t>
            </a:r>
            <a:endParaRPr>
              <a:solidFill>
                <a:srgbClr val="F4CCCC"/>
              </a:solidFill>
              <a:latin typeface="Calibri"/>
              <a:ea typeface="Calibri"/>
              <a:cs typeface="Calibri"/>
              <a:sym typeface="Calibri"/>
            </a:endParaRPr>
          </a:p>
          <a:p>
            <a:pPr marL="0" lvl="0" indent="0" algn="ctr" rtl="0">
              <a:spcBef>
                <a:spcPts val="0"/>
              </a:spcBef>
              <a:spcAft>
                <a:spcPts val="0"/>
              </a:spcAft>
              <a:buNone/>
            </a:pP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r>
              <a:rPr lang="en" sz="1300">
                <a:solidFill>
                  <a:srgbClr val="F4CCCC"/>
                </a:solidFill>
                <a:latin typeface="Calibri"/>
                <a:ea typeface="Calibri"/>
                <a:cs typeface="Calibri"/>
                <a:sym typeface="Calibri"/>
              </a:rPr>
              <a:t>Anwar, Khawaja Khursheed, dir. Chingari. Karachi: K.Z. Productions, 1964. </a:t>
            </a:r>
            <a:r>
              <a:rPr lang="en" sz="1300" u="sng">
                <a:solidFill>
                  <a:srgbClr val="F4CC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https://www.youtube.com/watch?v=dHWZwBJmfJY</a:t>
            </a:r>
            <a:r>
              <a:rPr lang="en" sz="1300">
                <a:solidFill>
                  <a:srgbClr val="F4CCCC"/>
                </a:solidFill>
                <a:latin typeface="Calibri"/>
                <a:ea typeface="Calibri"/>
                <a:cs typeface="Calibri"/>
                <a:sym typeface="Calibri"/>
              </a:rPr>
              <a:t>.</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283464" lvl="0" indent="-283464" algn="l" rtl="0">
              <a:lnSpc>
                <a:spcPct val="115000"/>
              </a:lnSpc>
              <a:spcBef>
                <a:spcPts val="0"/>
              </a:spcBef>
              <a:spcAft>
                <a:spcPts val="0"/>
              </a:spcAft>
              <a:buNone/>
            </a:pPr>
            <a:r>
              <a:rPr lang="en" sz="1300">
                <a:solidFill>
                  <a:srgbClr val="F4CCCC"/>
                </a:solidFill>
                <a:latin typeface="Calibri"/>
                <a:ea typeface="Calibri"/>
                <a:cs typeface="Calibri"/>
                <a:sym typeface="Calibri"/>
              </a:rPr>
              <a:t>Kanga, Marzi and Saqib Malik. “The Princess and the Showgirl—In Conversation with Marzi.” Other. Pakistan's Radioactive Decade: An Informal Cultural History of the 1970s, edited by John McCarry, Niilofur Farrukh, and Amin Gulgee, 157-162. Karachi: Oxford University Press, 2019.</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283464" lvl="0" indent="-283464" algn="l" rtl="0">
              <a:lnSpc>
                <a:spcPct val="115000"/>
              </a:lnSpc>
              <a:spcBef>
                <a:spcPts val="0"/>
              </a:spcBef>
              <a:spcAft>
                <a:spcPts val="0"/>
              </a:spcAft>
              <a:buNone/>
            </a:pPr>
            <a:r>
              <a:rPr lang="en" sz="1300">
                <a:solidFill>
                  <a:srgbClr val="F4CCCC"/>
                </a:solidFill>
                <a:latin typeface="Calibri"/>
                <a:ea typeface="Calibri"/>
                <a:cs typeface="Calibri"/>
                <a:sym typeface="Calibri"/>
              </a:rPr>
              <a:t>Lido. “GRAND GALA OPENING TONIGHT: AMAL Belly Dance from Lebanon At your Favourite Night Club.” Advertisement. Dawn, March 2, 1968.</a:t>
            </a:r>
            <a:endParaRPr sz="1300">
              <a:solidFill>
                <a:srgbClr val="F4CCCC"/>
              </a:solidFill>
              <a:latin typeface="Calibri"/>
              <a:ea typeface="Calibri"/>
              <a:cs typeface="Calibri"/>
              <a:sym typeface="Calibri"/>
            </a:endParaRPr>
          </a:p>
          <a:p>
            <a:pPr marL="283464" lvl="0" indent="-283464"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283464" lvl="0" indent="-283464" algn="l" rtl="0">
              <a:lnSpc>
                <a:spcPct val="115000"/>
              </a:lnSpc>
              <a:spcBef>
                <a:spcPts val="0"/>
              </a:spcBef>
              <a:spcAft>
                <a:spcPts val="0"/>
              </a:spcAft>
              <a:buNone/>
            </a:pPr>
            <a:r>
              <a:rPr lang="en" sz="1300">
                <a:solidFill>
                  <a:srgbClr val="F4CCCC"/>
                </a:solidFill>
                <a:latin typeface="Calibri"/>
                <a:ea typeface="Calibri"/>
                <a:cs typeface="Calibri"/>
                <a:sym typeface="Calibri"/>
              </a:rPr>
              <a:t>Mahmood, Arif, photographer. Marzi Kanga portrait. Photograph. In Tapu Javeri, Arif Mahmood, and Aesha Arif. Dou Rukh. Karachi: Markings, 2011.</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r>
              <a:rPr lang="en" sz="1300">
                <a:solidFill>
                  <a:srgbClr val="F4CCCC"/>
                </a:solidFill>
                <a:latin typeface="Calibri"/>
                <a:ea typeface="Calibri"/>
                <a:cs typeface="Calibri"/>
                <a:sym typeface="Calibri"/>
              </a:rPr>
              <a:t>Penthouse Nightclub. “YOU HAVE NEVER SEEN ANY THING LIKE THIS FOR A LONG TIME.” Advertisement. Dawn, November 17, 1973.</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r>
              <a:rPr lang="en" sz="1300">
                <a:solidFill>
                  <a:srgbClr val="F4CCCC"/>
                </a:solidFill>
                <a:latin typeface="Calibri"/>
                <a:ea typeface="Calibri"/>
                <a:cs typeface="Calibri"/>
                <a:sym typeface="Calibri"/>
              </a:rPr>
              <a:t>Section of a page. Dawn, December 24, 1973.</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r>
              <a:rPr lang="en" sz="1300">
                <a:solidFill>
                  <a:srgbClr val="F4CCCC"/>
                </a:solidFill>
                <a:latin typeface="Calibri"/>
                <a:ea typeface="Calibri"/>
                <a:cs typeface="Calibri"/>
                <a:sym typeface="Calibri"/>
              </a:rPr>
              <a:t>007. “007 Proudly presents.” Advertisement. Dawn, March 9, 1968.</a:t>
            </a: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F4CCCC"/>
              </a:solidFill>
              <a:latin typeface="Calibri"/>
              <a:ea typeface="Calibri"/>
              <a:cs typeface="Calibri"/>
              <a:sym typeface="Calibri"/>
            </a:endParaRPr>
          </a:p>
          <a:p>
            <a:pPr marL="0" lvl="0" indent="0" algn="l" rtl="0">
              <a:lnSpc>
                <a:spcPct val="115000"/>
              </a:lnSpc>
              <a:spcBef>
                <a:spcPts val="0"/>
              </a:spcBef>
              <a:spcAft>
                <a:spcPts val="0"/>
              </a:spcAft>
              <a:buClr>
                <a:schemeClr val="dk1"/>
              </a:buClr>
              <a:buSzPct val="91667"/>
              <a:buFont typeface="Arial"/>
              <a:buNone/>
            </a:pPr>
            <a:endParaRPr sz="1200">
              <a:solidFill>
                <a:srgbClr val="F4CCCC"/>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F4CCCC"/>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2808</TotalTime>
  <Words>426</Words>
  <Application>Microsoft Office PowerPoint</Application>
  <PresentationFormat>On-screen Show (16:9)</PresentationFormat>
  <Paragraphs>30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Simple Light</vt:lpstr>
      <vt:lpstr>Exploring Karachi’s Cabaret Dancers, 1960s/1970s</vt:lpstr>
      <vt:lpstr>PowerPoint Presentation</vt:lpstr>
      <vt:lpstr>PowerPoint Presentation</vt:lpstr>
      <vt:lpstr>PowerPoint Presentation</vt:lpstr>
      <vt:lpstr>PowerPoint Presentation</vt:lpstr>
      <vt:lpstr>PowerPoint Presentation</vt:lpstr>
      <vt:lpstr>References  Anwar, Khawaja Khursheed, dir. Chingari. Karachi: K.Z. Productions, 1964. https://www.youtube.com/watch?v=dHWZwBJmfJY.  Kanga, Marzi and Saqib Malik. “The Princess and the Showgirl—In Conversation with Marzi.” Other. Pakistan's Radioactive Decade: An Informal Cultural History of the 1970s, edited by John McCarry, Niilofur Farrukh, and Amin Gulgee, 157-162. Karachi: Oxford University Press, 2019.  Lido. “GRAND GALA OPENING TONIGHT: AMAL Belly Dance from Lebanon At your Favourite Night Club.” Advertisement. Dawn, March 2, 1968.  Mahmood, Arif, photographer. Marzi Kanga portrait. Photograph. In Tapu Javeri, Arif Mahmood, and Aesha Arif. Dou Rukh. Karachi: Markings, 2011.  Penthouse Nightclub. “YOU HAVE NEVER SEEN ANY THING LIKE THIS FOR A LONG TIME.” Advertisement. Dawn, November 17, 1973.  Section of a page. Dawn, December 24, 1973.  007. “007 Proudly presents.” Advertisement. Dawn, March 9, 1968.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Karachi’s Cabaret Dancers, 1960s/1970s</dc:title>
  <dc:creator>user</dc:creator>
  <cp:lastModifiedBy>user</cp:lastModifiedBy>
  <cp:revision>6</cp:revision>
  <dcterms:modified xsi:type="dcterms:W3CDTF">2026-07-07T06:11:49Z</dcterms:modified>
</cp:coreProperties>
</file>